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ntserrat Ultra-Bold" panose="020B0604020202020204" charset="0"/>
      <p:regular r:id="rId14"/>
    </p:embeddedFont>
    <p:embeddedFont>
      <p:font typeface="Poppins Light" panose="00000400000000000000" pitchFamily="2" charset="0"/>
      <p:regular r:id="rId15"/>
    </p:embeddedFont>
    <p:embeddedFont>
      <p:font typeface="Poppins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2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80099" y="0"/>
            <a:ext cx="3916719" cy="10287000"/>
            <a:chOff x="0" y="0"/>
            <a:chExt cx="13249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915" cy="3479800"/>
            </a:xfrm>
            <a:custGeom>
              <a:avLst/>
              <a:gdLst/>
              <a:ahLst/>
              <a:cxnLst/>
              <a:rect l="l" t="t" r="r" b="b"/>
              <a:pathLst>
                <a:path w="1324915" h="3479800">
                  <a:moveTo>
                    <a:pt x="0" y="0"/>
                  </a:moveTo>
                  <a:lnTo>
                    <a:pt x="1324915" y="0"/>
                  </a:lnTo>
                  <a:lnTo>
                    <a:pt x="13249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37091" y="1442132"/>
            <a:ext cx="7402735" cy="74027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4991" r="-249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155137" y="2151865"/>
            <a:ext cx="7311250" cy="7319927"/>
            <a:chOff x="0" y="0"/>
            <a:chExt cx="8950291" cy="89609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50292" cy="8960914"/>
            </a:xfrm>
            <a:custGeom>
              <a:avLst/>
              <a:gdLst/>
              <a:ahLst/>
              <a:cxnLst/>
              <a:rect l="l" t="t" r="r" b="b"/>
              <a:pathLst>
                <a:path w="8950292" h="8960914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72178" y="2066140"/>
            <a:ext cx="9144000" cy="160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4"/>
              </a:lnSpc>
            </a:pPr>
            <a:r>
              <a:rPr lang="en-US" sz="4610">
                <a:solidFill>
                  <a:srgbClr val="008037"/>
                </a:solidFill>
                <a:latin typeface="Montserrat Ultra-Bold"/>
              </a:rPr>
              <a:t>REVOLUTIONIZE YOUR DINING EXPERIENCE: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2178" y="6590322"/>
            <a:ext cx="7454156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 A Comprehensive Platform for Pre-Ordering Meals from Various Restaurants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60244"/>
            <a:ext cx="7708668" cy="125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54">
                <a:solidFill>
                  <a:srgbClr val="008037"/>
                </a:solidFill>
                <a:latin typeface="Poppins Medium"/>
              </a:rPr>
              <a:t>PRE-ORDER FOOD AND SAVE TIME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640440" cy="10287000"/>
            <a:chOff x="0" y="0"/>
            <a:chExt cx="29228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815" cy="3479800"/>
            </a:xfrm>
            <a:custGeom>
              <a:avLst/>
              <a:gdLst/>
              <a:ahLst/>
              <a:cxnLst/>
              <a:rect l="l" t="t" r="r" b="b"/>
              <a:pathLst>
                <a:path w="2922815" h="3479800">
                  <a:moveTo>
                    <a:pt x="0" y="0"/>
                  </a:moveTo>
                  <a:lnTo>
                    <a:pt x="2922815" y="0"/>
                  </a:lnTo>
                  <a:lnTo>
                    <a:pt x="29228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859132" y="2519258"/>
            <a:ext cx="5020480" cy="502048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76" r="-2497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289272" y="2991606"/>
            <a:ext cx="4778251" cy="4822663"/>
            <a:chOff x="0" y="0"/>
            <a:chExt cx="9794659" cy="988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94660" cy="9885698"/>
            </a:xfrm>
            <a:custGeom>
              <a:avLst/>
              <a:gdLst/>
              <a:ahLst/>
              <a:cxnLst/>
              <a:rect l="l" t="t" r="r" b="b"/>
              <a:pathLst>
                <a:path w="9794660" h="9885698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321481" y="2433533"/>
            <a:ext cx="5235599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TEAM AND PARTNERS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21481" y="4255862"/>
            <a:ext cx="4937819" cy="453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N. Narendra</a:t>
            </a:r>
          </a:p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N. Yamini Deepthi</a:t>
            </a:r>
          </a:p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S. Vasu deva Rao</a:t>
            </a:r>
          </a:p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Ch. Kavya</a:t>
            </a:r>
          </a:p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V. </a:t>
            </a:r>
            <a:r>
              <a:rPr lang="en-US" sz="3399" dirty="0" err="1">
                <a:solidFill>
                  <a:srgbClr val="737373"/>
                </a:solidFill>
                <a:latin typeface="Poppins Light"/>
              </a:rPr>
              <a:t>Likitha</a:t>
            </a:r>
            <a:endParaRPr lang="en-US" sz="3399" dirty="0">
              <a:solidFill>
                <a:srgbClr val="737373"/>
              </a:solidFill>
              <a:latin typeface="Poppins Light"/>
            </a:endParaRPr>
          </a:p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M. Lavanya</a:t>
            </a:r>
          </a:p>
          <a:p>
            <a:pPr algn="l">
              <a:lnSpc>
                <a:spcPts val="5099"/>
              </a:lnSpc>
            </a:pPr>
            <a:r>
              <a:rPr lang="en-US" sz="3399" dirty="0">
                <a:solidFill>
                  <a:srgbClr val="737373"/>
                </a:solidFill>
                <a:latin typeface="Poppins Light"/>
              </a:rPr>
              <a:t>B. Sowmya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7A1E823-CBF7-4139-BABE-6806F9DF1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44657" y="2826394"/>
            <a:ext cx="10885283" cy="218698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Used: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03331CD-26D1-8409-2E38-EB0D537DB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62001" y="4692203"/>
            <a:ext cx="8077591" cy="2186982"/>
          </a:xfrm>
        </p:spPr>
        <p:txBody>
          <a:bodyPr>
            <a:normAutofit fontScale="85000" lnSpcReduction="2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Html</a:t>
            </a:r>
          </a:p>
          <a:p>
            <a:r>
              <a:rPr lang="en-US" sz="5400" dirty="0" err="1">
                <a:solidFill>
                  <a:schemeClr val="tx1"/>
                </a:solidFill>
              </a:rPr>
              <a:t>Css</a:t>
            </a:r>
            <a:endParaRPr lang="en-US" sz="5400" dirty="0">
              <a:solidFill>
                <a:schemeClr val="tx1"/>
              </a:solidFill>
            </a:endParaRPr>
          </a:p>
          <a:p>
            <a:r>
              <a:rPr lang="en-US" sz="5400" dirty="0">
                <a:solidFill>
                  <a:schemeClr val="tx1"/>
                </a:solidFill>
              </a:rPr>
              <a:t>Java script</a:t>
            </a:r>
          </a:p>
          <a:p>
            <a:pPr algn="l"/>
            <a:endParaRPr lang="en-US"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70765"/>
            <a:ext cx="18288000" cy="3316235"/>
            <a:chOff x="0" y="0"/>
            <a:chExt cx="6186311" cy="1121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121788"/>
            </a:xfrm>
            <a:custGeom>
              <a:avLst/>
              <a:gdLst/>
              <a:ahLst/>
              <a:cxnLst/>
              <a:rect l="l" t="t" r="r" b="b"/>
              <a:pathLst>
                <a:path w="6186311" h="1121788">
                  <a:moveTo>
                    <a:pt x="0" y="0"/>
                  </a:moveTo>
                  <a:lnTo>
                    <a:pt x="6186311" y="0"/>
                  </a:lnTo>
                  <a:lnTo>
                    <a:pt x="6186311" y="1121788"/>
                  </a:lnTo>
                  <a:lnTo>
                    <a:pt x="0" y="1121788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23626" y="1194981"/>
            <a:ext cx="5319745" cy="7148927"/>
            <a:chOff x="0" y="0"/>
            <a:chExt cx="3663950" cy="492379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80" r="-5128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29055" y="4594673"/>
            <a:ext cx="3536252" cy="4752183"/>
            <a:chOff x="0" y="0"/>
            <a:chExt cx="3663950" cy="4923790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185" r="-5118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06776" y="2165173"/>
            <a:ext cx="6503128" cy="443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Expansion to more cities and regions.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Introduction of new features (e.g., dietary filters, group orders).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Long-term goals and vision for the platform.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940205" y="1566217"/>
            <a:ext cx="7643623" cy="7447596"/>
            <a:chOff x="0" y="0"/>
            <a:chExt cx="16854971" cy="16422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54971" cy="16422712"/>
            </a:xfrm>
            <a:custGeom>
              <a:avLst/>
              <a:gdLst/>
              <a:ahLst/>
              <a:cxnLst/>
              <a:rect l="l" t="t" r="r" b="b"/>
              <a:pathLst>
                <a:path w="16854971" h="16422712">
                  <a:moveTo>
                    <a:pt x="16730511" y="59690"/>
                  </a:moveTo>
                  <a:cubicBezTo>
                    <a:pt x="16766071" y="59690"/>
                    <a:pt x="16795280" y="88900"/>
                    <a:pt x="16795280" y="124460"/>
                  </a:cubicBezTo>
                  <a:lnTo>
                    <a:pt x="16795280" y="16298252"/>
                  </a:lnTo>
                  <a:cubicBezTo>
                    <a:pt x="16795280" y="16333812"/>
                    <a:pt x="16766071" y="16363021"/>
                    <a:pt x="16730511" y="16363021"/>
                  </a:cubicBezTo>
                  <a:lnTo>
                    <a:pt x="124460" y="16363021"/>
                  </a:lnTo>
                  <a:cubicBezTo>
                    <a:pt x="88900" y="16363021"/>
                    <a:pt x="59690" y="16333812"/>
                    <a:pt x="59690" y="1629825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730511" y="59690"/>
                  </a:lnTo>
                  <a:moveTo>
                    <a:pt x="16730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298252"/>
                  </a:lnTo>
                  <a:cubicBezTo>
                    <a:pt x="0" y="16366832"/>
                    <a:pt x="55880" y="16422712"/>
                    <a:pt x="124460" y="16422712"/>
                  </a:cubicBezTo>
                  <a:lnTo>
                    <a:pt x="16730511" y="16422712"/>
                  </a:lnTo>
                  <a:cubicBezTo>
                    <a:pt x="16799091" y="16422712"/>
                    <a:pt x="16854971" y="16366832"/>
                    <a:pt x="16854971" y="16298252"/>
                  </a:cubicBezTo>
                  <a:lnTo>
                    <a:pt x="16854971" y="124460"/>
                  </a:lnTo>
                  <a:cubicBezTo>
                    <a:pt x="16854971" y="55880"/>
                    <a:pt x="16799091" y="0"/>
                    <a:pt x="1673051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63885" y="1109256"/>
            <a:ext cx="5086620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FUTURE VISION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967" y="-443457"/>
            <a:ext cx="19559933" cy="11173914"/>
            <a:chOff x="0" y="0"/>
            <a:chExt cx="6339713" cy="362165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6212713" cy="3494659"/>
            </a:xfrm>
            <a:custGeom>
              <a:avLst/>
              <a:gdLst/>
              <a:ahLst/>
              <a:cxnLst/>
              <a:rect l="l" t="t" r="r" b="b"/>
              <a:pathLst>
                <a:path w="6212713" h="3494659">
                  <a:moveTo>
                    <a:pt x="6212713" y="0"/>
                  </a:moveTo>
                  <a:lnTo>
                    <a:pt x="6212713" y="3494659"/>
                  </a:lnTo>
                  <a:lnTo>
                    <a:pt x="0" y="3494659"/>
                  </a:lnTo>
                  <a:lnTo>
                    <a:pt x="0" y="0"/>
                  </a:lnTo>
                  <a:lnTo>
                    <a:pt x="6212713" y="0"/>
                  </a:ln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39713" cy="3621659"/>
            </a:xfrm>
            <a:custGeom>
              <a:avLst/>
              <a:gdLst/>
              <a:ahLst/>
              <a:cxnLst/>
              <a:rect l="l" t="t" r="r" b="b"/>
              <a:pathLst>
                <a:path w="6339713" h="3621659">
                  <a:moveTo>
                    <a:pt x="6339713" y="0"/>
                  </a:moveTo>
                  <a:lnTo>
                    <a:pt x="6339713" y="3621659"/>
                  </a:lnTo>
                  <a:lnTo>
                    <a:pt x="0" y="3621659"/>
                  </a:lnTo>
                  <a:lnTo>
                    <a:pt x="0" y="0"/>
                  </a:lnTo>
                  <a:lnTo>
                    <a:pt x="6339713" y="0"/>
                  </a:lnTo>
                  <a:close/>
                </a:path>
              </a:pathLst>
            </a:custGeom>
            <a:blipFill>
              <a:blip r:embed="rId3"/>
              <a:stretch>
                <a:fillRect l="-1" r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116638" y="0"/>
            <a:ext cx="6054725" cy="10287000"/>
            <a:chOff x="0" y="0"/>
            <a:chExt cx="2048142" cy="3479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8141" cy="3479800"/>
            </a:xfrm>
            <a:custGeom>
              <a:avLst/>
              <a:gdLst/>
              <a:ahLst/>
              <a:cxnLst/>
              <a:rect l="l" t="t" r="r" b="b"/>
              <a:pathLst>
                <a:path w="2048141" h="3479800">
                  <a:moveTo>
                    <a:pt x="0" y="0"/>
                  </a:moveTo>
                  <a:lnTo>
                    <a:pt x="2048141" y="0"/>
                  </a:lnTo>
                  <a:lnTo>
                    <a:pt x="204814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605476" y="2028119"/>
            <a:ext cx="11077047" cy="6230761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6673" b="-1667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037355" y="2297539"/>
            <a:ext cx="10911790" cy="6174185"/>
            <a:chOff x="0" y="0"/>
            <a:chExt cx="17824089" cy="10085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24090" cy="10085350"/>
            </a:xfrm>
            <a:custGeom>
              <a:avLst/>
              <a:gdLst/>
              <a:ahLst/>
              <a:cxnLst/>
              <a:rect l="l" t="t" r="r" b="b"/>
              <a:pathLst>
                <a:path w="17824090" h="10085350">
                  <a:moveTo>
                    <a:pt x="17699630" y="59690"/>
                  </a:moveTo>
                  <a:cubicBezTo>
                    <a:pt x="17735189" y="59690"/>
                    <a:pt x="17764399" y="88900"/>
                    <a:pt x="17764399" y="124460"/>
                  </a:cubicBezTo>
                  <a:lnTo>
                    <a:pt x="17764399" y="9960890"/>
                  </a:lnTo>
                  <a:cubicBezTo>
                    <a:pt x="17764399" y="9996450"/>
                    <a:pt x="17735189" y="10025660"/>
                    <a:pt x="17699630" y="10025660"/>
                  </a:cubicBezTo>
                  <a:lnTo>
                    <a:pt x="124460" y="10025660"/>
                  </a:lnTo>
                  <a:cubicBezTo>
                    <a:pt x="88900" y="10025660"/>
                    <a:pt x="59690" y="9996450"/>
                    <a:pt x="59690" y="99608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99630" y="59690"/>
                  </a:lnTo>
                  <a:moveTo>
                    <a:pt x="17699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960890"/>
                  </a:lnTo>
                  <a:cubicBezTo>
                    <a:pt x="0" y="10029470"/>
                    <a:pt x="55880" y="10085350"/>
                    <a:pt x="124460" y="10085350"/>
                  </a:cubicBezTo>
                  <a:lnTo>
                    <a:pt x="17699630" y="10085350"/>
                  </a:lnTo>
                  <a:cubicBezTo>
                    <a:pt x="17768210" y="10085350"/>
                    <a:pt x="17824090" y="10029470"/>
                    <a:pt x="17824090" y="9960890"/>
                  </a:cubicBezTo>
                  <a:lnTo>
                    <a:pt x="17824090" y="124460"/>
                  </a:lnTo>
                  <a:cubicBezTo>
                    <a:pt x="17824089" y="55880"/>
                    <a:pt x="17768210" y="0"/>
                    <a:pt x="1769963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255174" y="3889410"/>
            <a:ext cx="7777651" cy="146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>
                <a:solidFill>
                  <a:srgbClr val="FFFFFF"/>
                </a:solidFill>
                <a:latin typeface="Montserrat Ultra-Bold"/>
              </a:rPr>
              <a:t>THANKS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9666" y="5622256"/>
            <a:ext cx="7708668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54">
                <a:solidFill>
                  <a:srgbClr val="FFFFFF"/>
                </a:solidFill>
                <a:latin typeface="Poppins Medium"/>
              </a:rPr>
              <a:t>HEALTHY FOOD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80285" y="0"/>
            <a:ext cx="4353345" cy="10287000"/>
            <a:chOff x="0" y="0"/>
            <a:chExt cx="1472613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3" cy="3479800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30041" y="926427"/>
            <a:ext cx="3900488" cy="5572125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1428" r="-2142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934583" y="4234460"/>
            <a:ext cx="6503128" cy="443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Brief introduction to the concept of pre-ordering food.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Overview of the problem: long wait times at restaurants.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Solution: Our website allows users to pre-order food and reduce waiting time.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009620" y="1461426"/>
            <a:ext cx="6860627" cy="7327389"/>
            <a:chOff x="0" y="0"/>
            <a:chExt cx="10510102" cy="112251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0102" cy="11225154"/>
            </a:xfrm>
            <a:custGeom>
              <a:avLst/>
              <a:gdLst/>
              <a:ahLst/>
              <a:cxnLst/>
              <a:rect l="l" t="t" r="r" b="b"/>
              <a:pathLst>
                <a:path w="10510102" h="11225154">
                  <a:moveTo>
                    <a:pt x="10385641" y="59690"/>
                  </a:moveTo>
                  <a:cubicBezTo>
                    <a:pt x="10421202" y="59690"/>
                    <a:pt x="10450412" y="88900"/>
                    <a:pt x="10450412" y="124460"/>
                  </a:cubicBezTo>
                  <a:lnTo>
                    <a:pt x="10450412" y="11100695"/>
                  </a:lnTo>
                  <a:cubicBezTo>
                    <a:pt x="10450412" y="11136254"/>
                    <a:pt x="10421202" y="11165464"/>
                    <a:pt x="10385641" y="11165464"/>
                  </a:cubicBezTo>
                  <a:lnTo>
                    <a:pt x="124460" y="11165464"/>
                  </a:lnTo>
                  <a:cubicBezTo>
                    <a:pt x="88900" y="11165464"/>
                    <a:pt x="59690" y="11136254"/>
                    <a:pt x="59690" y="111006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85641" y="59690"/>
                  </a:lnTo>
                  <a:moveTo>
                    <a:pt x="103856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100695"/>
                  </a:lnTo>
                  <a:cubicBezTo>
                    <a:pt x="0" y="11169274"/>
                    <a:pt x="55880" y="11225154"/>
                    <a:pt x="124460" y="11225154"/>
                  </a:cubicBezTo>
                  <a:lnTo>
                    <a:pt x="10385642" y="11225154"/>
                  </a:lnTo>
                  <a:cubicBezTo>
                    <a:pt x="10454222" y="11225154"/>
                    <a:pt x="10510102" y="11169274"/>
                    <a:pt x="10510102" y="11100695"/>
                  </a:cubicBezTo>
                  <a:lnTo>
                    <a:pt x="10510102" y="124460"/>
                  </a:lnTo>
                  <a:cubicBezTo>
                    <a:pt x="10510102" y="55880"/>
                    <a:pt x="10454222" y="0"/>
                    <a:pt x="1038564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645908" y="3712490"/>
            <a:ext cx="3900488" cy="5572125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571" r="-357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934583" y="2933980"/>
            <a:ext cx="5844390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65" y="-1581"/>
            <a:ext cx="5269079" cy="10288581"/>
            <a:chOff x="0" y="0"/>
            <a:chExt cx="1782380" cy="3480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2380" cy="3480335"/>
            </a:xfrm>
            <a:custGeom>
              <a:avLst/>
              <a:gdLst/>
              <a:ahLst/>
              <a:cxnLst/>
              <a:rect l="l" t="t" r="r" b="b"/>
              <a:pathLst>
                <a:path w="1782380" h="3480335">
                  <a:moveTo>
                    <a:pt x="0" y="0"/>
                  </a:moveTo>
                  <a:lnTo>
                    <a:pt x="1782380" y="0"/>
                  </a:lnTo>
                  <a:lnTo>
                    <a:pt x="1782380" y="3480335"/>
                  </a:lnTo>
                  <a:lnTo>
                    <a:pt x="0" y="348033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695078" y="1484898"/>
            <a:ext cx="5385080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HOW IT 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90611" y="4111986"/>
            <a:ext cx="8069590" cy="436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3350">
                <a:solidFill>
                  <a:srgbClr val="737373"/>
                </a:solidFill>
                <a:latin typeface="Poppins Light"/>
              </a:rPr>
              <a:t>-&gt;Browse participating restaurants.</a:t>
            </a:r>
          </a:p>
          <a:p>
            <a:pPr algn="l">
              <a:lnSpc>
                <a:spcPts val="5025"/>
              </a:lnSpc>
            </a:pPr>
            <a:r>
              <a:rPr lang="en-US" sz="3350">
                <a:solidFill>
                  <a:srgbClr val="737373"/>
                </a:solidFill>
                <a:latin typeface="Poppins Light"/>
              </a:rPr>
              <a:t>-&gt;Select and customize their order.</a:t>
            </a:r>
          </a:p>
          <a:p>
            <a:pPr algn="l">
              <a:lnSpc>
                <a:spcPts val="5025"/>
              </a:lnSpc>
            </a:pPr>
            <a:r>
              <a:rPr lang="en-US" sz="3350">
                <a:solidFill>
                  <a:srgbClr val="737373"/>
                </a:solidFill>
                <a:latin typeface="Poppins Light"/>
              </a:rPr>
              <a:t>-&gt;Pay 50% of the total bill online.</a:t>
            </a:r>
          </a:p>
          <a:p>
            <a:pPr algn="l">
              <a:lnSpc>
                <a:spcPts val="5025"/>
              </a:lnSpc>
            </a:pPr>
            <a:r>
              <a:rPr lang="en-US" sz="3350">
                <a:solidFill>
                  <a:srgbClr val="737373"/>
                </a:solidFill>
                <a:latin typeface="Poppins Light"/>
              </a:rPr>
              <a:t>-&gt;Order 15-20 minutes before arriving      at the restaurant.</a:t>
            </a:r>
          </a:p>
          <a:p>
            <a:pPr algn="l">
              <a:lnSpc>
                <a:spcPts val="5025"/>
              </a:lnSpc>
            </a:pPr>
            <a:r>
              <a:rPr lang="en-US" sz="3350">
                <a:solidFill>
                  <a:srgbClr val="737373"/>
                </a:solidFill>
                <a:latin typeface="Poppins Light"/>
              </a:rPr>
              <a:t>-&gt;Emphasize the hot and fresh food upon arrival.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06368" y="1570623"/>
            <a:ext cx="7145753" cy="714575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359086" y="2086196"/>
            <a:ext cx="6919931" cy="6928144"/>
            <a:chOff x="0" y="0"/>
            <a:chExt cx="8950291" cy="8960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50292" cy="8960914"/>
            </a:xfrm>
            <a:custGeom>
              <a:avLst/>
              <a:gdLst/>
              <a:ahLst/>
              <a:cxnLst/>
              <a:rect l="l" t="t" r="r" b="b"/>
              <a:pathLst>
                <a:path w="8950292" h="8960914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695078" y="2427402"/>
            <a:ext cx="5569744" cy="109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4">
                <a:solidFill>
                  <a:srgbClr val="008037"/>
                </a:solidFill>
                <a:latin typeface="Montserrat Ultra-Bold"/>
              </a:rPr>
              <a:t>STEP-BY-STEP PROCESS FOR USERS: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75530" y="0"/>
            <a:ext cx="4682008" cy="10287000"/>
            <a:chOff x="0" y="0"/>
            <a:chExt cx="158379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3790" cy="3479800"/>
            </a:xfrm>
            <a:custGeom>
              <a:avLst/>
              <a:gdLst/>
              <a:ahLst/>
              <a:cxnLst/>
              <a:rect l="l" t="t" r="r" b="b"/>
              <a:pathLst>
                <a:path w="1583790" h="3479800">
                  <a:moveTo>
                    <a:pt x="0" y="0"/>
                  </a:moveTo>
                  <a:lnTo>
                    <a:pt x="1583790" y="0"/>
                  </a:lnTo>
                  <a:lnTo>
                    <a:pt x="158379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255772" y="5295549"/>
            <a:ext cx="3517809" cy="351780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096432" y="1473642"/>
            <a:ext cx="3669858" cy="7339715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16958" y="3969543"/>
            <a:ext cx="6966845" cy="379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Save time and avoid waiting.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Ensure hot and fresh food.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Easy and convenient ordering process.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Variety of restaurants on one platform.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79646" y="1854473"/>
            <a:ext cx="7280169" cy="7184405"/>
            <a:chOff x="0" y="0"/>
            <a:chExt cx="16053518" cy="15842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053518" cy="15842349"/>
            </a:xfrm>
            <a:custGeom>
              <a:avLst/>
              <a:gdLst/>
              <a:ahLst/>
              <a:cxnLst/>
              <a:rect l="l" t="t" r="r" b="b"/>
              <a:pathLst>
                <a:path w="16053518" h="15842349">
                  <a:moveTo>
                    <a:pt x="15929057" y="59690"/>
                  </a:moveTo>
                  <a:cubicBezTo>
                    <a:pt x="15964618" y="59690"/>
                    <a:pt x="15993828" y="88900"/>
                    <a:pt x="15993828" y="124460"/>
                  </a:cubicBezTo>
                  <a:lnTo>
                    <a:pt x="15993828" y="15717890"/>
                  </a:lnTo>
                  <a:cubicBezTo>
                    <a:pt x="15993828" y="15753449"/>
                    <a:pt x="15964618" y="15782660"/>
                    <a:pt x="15929057" y="15782660"/>
                  </a:cubicBezTo>
                  <a:lnTo>
                    <a:pt x="124460" y="15782660"/>
                  </a:lnTo>
                  <a:cubicBezTo>
                    <a:pt x="88900" y="15782660"/>
                    <a:pt x="59690" y="15753449"/>
                    <a:pt x="59690" y="157178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929057" y="59690"/>
                  </a:lnTo>
                  <a:moveTo>
                    <a:pt x="1592905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717890"/>
                  </a:lnTo>
                  <a:cubicBezTo>
                    <a:pt x="0" y="15786469"/>
                    <a:pt x="55880" y="15842349"/>
                    <a:pt x="124460" y="15842349"/>
                  </a:cubicBezTo>
                  <a:lnTo>
                    <a:pt x="15929057" y="15842349"/>
                  </a:lnTo>
                  <a:cubicBezTo>
                    <a:pt x="15997637" y="15842349"/>
                    <a:pt x="16053518" y="15786469"/>
                    <a:pt x="16053518" y="15717890"/>
                  </a:cubicBezTo>
                  <a:lnTo>
                    <a:pt x="16053518" y="124460"/>
                  </a:lnTo>
                  <a:cubicBezTo>
                    <a:pt x="16053518" y="55880"/>
                    <a:pt x="15997637" y="0"/>
                    <a:pt x="15929057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255772" y="1473642"/>
            <a:ext cx="3517809" cy="351780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3461" r="-2346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416958" y="2454037"/>
            <a:ext cx="8104391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BENEFITS FOR USERS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711" y="2357914"/>
            <a:ext cx="6503128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BENEFITS FOR RESTAURANTS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7711" y="4759397"/>
            <a:ext cx="6940523" cy="404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628">
                <a:solidFill>
                  <a:srgbClr val="737373"/>
                </a:solidFill>
                <a:latin typeface="Poppins Light"/>
              </a:rPr>
              <a:t>Increase in pre-orders and revenue.</a:t>
            </a:r>
          </a:p>
          <a:p>
            <a:pPr algn="l">
              <a:lnSpc>
                <a:spcPts val="5443"/>
              </a:lnSpc>
            </a:pPr>
            <a:r>
              <a:rPr lang="en-US" sz="3628">
                <a:solidFill>
                  <a:srgbClr val="737373"/>
                </a:solidFill>
                <a:latin typeface="Poppins Light"/>
              </a:rPr>
              <a:t>Improved customer satisfaction.</a:t>
            </a:r>
          </a:p>
          <a:p>
            <a:pPr algn="l">
              <a:lnSpc>
                <a:spcPts val="5443"/>
              </a:lnSpc>
            </a:pPr>
            <a:r>
              <a:rPr lang="en-US" sz="3628">
                <a:solidFill>
                  <a:srgbClr val="737373"/>
                </a:solidFill>
                <a:latin typeface="Poppins Light"/>
              </a:rPr>
              <a:t>Efficient kitchen management.</a:t>
            </a:r>
          </a:p>
          <a:p>
            <a:pPr algn="l">
              <a:lnSpc>
                <a:spcPts val="5443"/>
              </a:lnSpc>
            </a:pPr>
            <a:r>
              <a:rPr lang="en-US" sz="3628">
                <a:solidFill>
                  <a:srgbClr val="737373"/>
                </a:solidFill>
                <a:latin typeface="Poppins Light"/>
              </a:rPr>
              <a:t>Reduced table turnover time.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428430" y="0"/>
            <a:ext cx="5859570" cy="10287000"/>
            <a:chOff x="0" y="0"/>
            <a:chExt cx="1982126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2126" cy="3479800"/>
            </a:xfrm>
            <a:custGeom>
              <a:avLst/>
              <a:gdLst/>
              <a:ahLst/>
              <a:cxnLst/>
              <a:rect l="l" t="t" r="r" b="b"/>
              <a:pathLst>
                <a:path w="1982126" h="3479800">
                  <a:moveTo>
                    <a:pt x="0" y="0"/>
                  </a:moveTo>
                  <a:lnTo>
                    <a:pt x="1982126" y="0"/>
                  </a:lnTo>
                  <a:lnTo>
                    <a:pt x="198212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98376" y="562709"/>
            <a:ext cx="4385688" cy="438568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24844" b="-2484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155137" y="1217843"/>
            <a:ext cx="5274870" cy="7851313"/>
            <a:chOff x="0" y="0"/>
            <a:chExt cx="6457395" cy="96114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57395" cy="9611427"/>
            </a:xfrm>
            <a:custGeom>
              <a:avLst/>
              <a:gdLst/>
              <a:ahLst/>
              <a:cxnLst/>
              <a:rect l="l" t="t" r="r" b="b"/>
              <a:pathLst>
                <a:path w="6457395" h="9611427">
                  <a:moveTo>
                    <a:pt x="6332935" y="59690"/>
                  </a:moveTo>
                  <a:cubicBezTo>
                    <a:pt x="6368495" y="59690"/>
                    <a:pt x="6397705" y="88900"/>
                    <a:pt x="6397705" y="124460"/>
                  </a:cubicBezTo>
                  <a:lnTo>
                    <a:pt x="6397705" y="9486967"/>
                  </a:lnTo>
                  <a:cubicBezTo>
                    <a:pt x="6397705" y="9522527"/>
                    <a:pt x="6368495" y="9551736"/>
                    <a:pt x="6332935" y="9551736"/>
                  </a:cubicBezTo>
                  <a:lnTo>
                    <a:pt x="124460" y="9551736"/>
                  </a:lnTo>
                  <a:cubicBezTo>
                    <a:pt x="88900" y="9551736"/>
                    <a:pt x="59690" y="9522527"/>
                    <a:pt x="59690" y="94869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32935" y="59690"/>
                  </a:lnTo>
                  <a:moveTo>
                    <a:pt x="63329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86967"/>
                  </a:lnTo>
                  <a:cubicBezTo>
                    <a:pt x="0" y="9555547"/>
                    <a:pt x="55880" y="9611427"/>
                    <a:pt x="124460" y="9611427"/>
                  </a:cubicBezTo>
                  <a:lnTo>
                    <a:pt x="6332935" y="9611427"/>
                  </a:lnTo>
                  <a:cubicBezTo>
                    <a:pt x="6401515" y="9611427"/>
                    <a:pt x="6457395" y="9555547"/>
                    <a:pt x="6457395" y="9486967"/>
                  </a:cubicBezTo>
                  <a:lnTo>
                    <a:pt x="6457395" y="124460"/>
                  </a:lnTo>
                  <a:cubicBezTo>
                    <a:pt x="6457395" y="55880"/>
                    <a:pt x="6401515" y="0"/>
                    <a:pt x="6332935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98376" y="5338604"/>
            <a:ext cx="4385688" cy="438568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37741" b="-22868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1482" y="0"/>
            <a:ext cx="5156376" cy="10287000"/>
            <a:chOff x="0" y="0"/>
            <a:chExt cx="174425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4256" cy="3479800"/>
            </a:xfrm>
            <a:custGeom>
              <a:avLst/>
              <a:gdLst/>
              <a:ahLst/>
              <a:cxnLst/>
              <a:rect l="l" t="t" r="r" b="b"/>
              <a:pathLst>
                <a:path w="1744256" h="3479800">
                  <a:moveTo>
                    <a:pt x="0" y="0"/>
                  </a:moveTo>
                  <a:lnTo>
                    <a:pt x="1744256" y="0"/>
                  </a:lnTo>
                  <a:lnTo>
                    <a:pt x="17442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805357" y="1960589"/>
            <a:ext cx="7928625" cy="6365823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9356" b="-935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4289275"/>
            <a:ext cx="7363309" cy="327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3527">
                <a:solidFill>
                  <a:srgbClr val="737373"/>
                </a:solidFill>
                <a:latin typeface="Poppins Light"/>
              </a:rPr>
              <a:t>User-friendly interface.</a:t>
            </a:r>
          </a:p>
          <a:p>
            <a:pPr algn="l">
              <a:lnSpc>
                <a:spcPts val="5291"/>
              </a:lnSpc>
            </a:pPr>
            <a:r>
              <a:rPr lang="en-US" sz="3527">
                <a:solidFill>
                  <a:srgbClr val="737373"/>
                </a:solidFill>
                <a:latin typeface="Poppins Light"/>
              </a:rPr>
              <a:t>Secure payment gateway.</a:t>
            </a:r>
          </a:p>
          <a:p>
            <a:pPr algn="l">
              <a:lnSpc>
                <a:spcPts val="5291"/>
              </a:lnSpc>
            </a:pPr>
            <a:r>
              <a:rPr lang="en-US" sz="3527">
                <a:solidFill>
                  <a:srgbClr val="737373"/>
                </a:solidFill>
                <a:latin typeface="Poppins Light"/>
              </a:rPr>
              <a:t>Real-time order tracking.</a:t>
            </a:r>
          </a:p>
          <a:p>
            <a:pPr algn="l">
              <a:lnSpc>
                <a:spcPts val="5291"/>
              </a:lnSpc>
            </a:pPr>
            <a:r>
              <a:rPr lang="en-US" sz="3527">
                <a:solidFill>
                  <a:srgbClr val="737373"/>
                </a:solidFill>
                <a:latin typeface="Poppins Light"/>
              </a:rPr>
              <a:t>Restaurant reviews and ratings.</a:t>
            </a:r>
          </a:p>
          <a:p>
            <a:pPr algn="l">
              <a:lnSpc>
                <a:spcPts val="5291"/>
              </a:lnSpc>
            </a:pPr>
            <a:r>
              <a:rPr lang="en-US" sz="3527">
                <a:solidFill>
                  <a:srgbClr val="737373"/>
                </a:solidFill>
                <a:latin typeface="Poppins Light"/>
              </a:rPr>
              <a:t>Loyalty programs and discounts.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18713" y="2542059"/>
            <a:ext cx="7644609" cy="5151790"/>
            <a:chOff x="0" y="0"/>
            <a:chExt cx="20443156" cy="137768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43155" cy="13776878"/>
            </a:xfrm>
            <a:custGeom>
              <a:avLst/>
              <a:gdLst/>
              <a:ahLst/>
              <a:cxnLst/>
              <a:rect l="l" t="t" r="r" b="b"/>
              <a:pathLst>
                <a:path w="20443155" h="13776878">
                  <a:moveTo>
                    <a:pt x="20318696" y="59690"/>
                  </a:moveTo>
                  <a:cubicBezTo>
                    <a:pt x="20354255" y="59690"/>
                    <a:pt x="20383466" y="88900"/>
                    <a:pt x="20383466" y="124460"/>
                  </a:cubicBezTo>
                  <a:lnTo>
                    <a:pt x="20383466" y="13652419"/>
                  </a:lnTo>
                  <a:cubicBezTo>
                    <a:pt x="20383466" y="13687978"/>
                    <a:pt x="20354255" y="13717189"/>
                    <a:pt x="20318696" y="13717189"/>
                  </a:cubicBezTo>
                  <a:lnTo>
                    <a:pt x="124460" y="13717189"/>
                  </a:lnTo>
                  <a:cubicBezTo>
                    <a:pt x="88900" y="13717189"/>
                    <a:pt x="59690" y="13687978"/>
                    <a:pt x="59690" y="1365241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318696" y="59690"/>
                  </a:lnTo>
                  <a:moveTo>
                    <a:pt x="2031869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652419"/>
                  </a:lnTo>
                  <a:cubicBezTo>
                    <a:pt x="0" y="13720998"/>
                    <a:pt x="55880" y="13776878"/>
                    <a:pt x="124460" y="13776878"/>
                  </a:cubicBezTo>
                  <a:lnTo>
                    <a:pt x="20318696" y="13776878"/>
                  </a:lnTo>
                  <a:cubicBezTo>
                    <a:pt x="20387275" y="13776878"/>
                    <a:pt x="20443155" y="13720998"/>
                    <a:pt x="20443155" y="13652419"/>
                  </a:cubicBezTo>
                  <a:lnTo>
                    <a:pt x="20443155" y="124460"/>
                  </a:lnTo>
                  <a:cubicBezTo>
                    <a:pt x="20443155" y="55880"/>
                    <a:pt x="20387275" y="0"/>
                    <a:pt x="20318696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874864"/>
            <a:ext cx="6418058" cy="166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4"/>
              </a:lnSpc>
              <a:spcBef>
                <a:spcPct val="0"/>
              </a:spcBef>
            </a:pPr>
            <a:r>
              <a:rPr lang="en-US" sz="4846">
                <a:solidFill>
                  <a:srgbClr val="008037"/>
                </a:solidFill>
                <a:latin typeface="Montserrat Ultra-Bold"/>
              </a:rPr>
              <a:t>FEATURES OF THE PLATFORM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80209" y="1028700"/>
            <a:ext cx="8979091" cy="8229600"/>
            <a:chOff x="0" y="0"/>
            <a:chExt cx="19799814" cy="18147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9815" cy="18147111"/>
            </a:xfrm>
            <a:custGeom>
              <a:avLst/>
              <a:gdLst/>
              <a:ahLst/>
              <a:cxnLst/>
              <a:rect l="l" t="t" r="r" b="b"/>
              <a:pathLst>
                <a:path w="19799815" h="18147111">
                  <a:moveTo>
                    <a:pt x="19675354" y="59690"/>
                  </a:moveTo>
                  <a:cubicBezTo>
                    <a:pt x="19710915" y="59690"/>
                    <a:pt x="19740125" y="88900"/>
                    <a:pt x="19740125" y="124460"/>
                  </a:cubicBezTo>
                  <a:lnTo>
                    <a:pt x="19740125" y="18022650"/>
                  </a:lnTo>
                  <a:cubicBezTo>
                    <a:pt x="19740125" y="18058211"/>
                    <a:pt x="19710915" y="18087422"/>
                    <a:pt x="19675354" y="18087422"/>
                  </a:cubicBezTo>
                  <a:lnTo>
                    <a:pt x="124460" y="18087422"/>
                  </a:lnTo>
                  <a:cubicBezTo>
                    <a:pt x="88900" y="18087422"/>
                    <a:pt x="59690" y="18058211"/>
                    <a:pt x="59690" y="180226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75354" y="59690"/>
                  </a:lnTo>
                  <a:moveTo>
                    <a:pt x="196753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22650"/>
                  </a:lnTo>
                  <a:cubicBezTo>
                    <a:pt x="0" y="18091231"/>
                    <a:pt x="55880" y="18147111"/>
                    <a:pt x="124460" y="18147111"/>
                  </a:cubicBezTo>
                  <a:lnTo>
                    <a:pt x="19675354" y="18147111"/>
                  </a:lnTo>
                  <a:cubicBezTo>
                    <a:pt x="19743934" y="18147111"/>
                    <a:pt x="19799815" y="18091231"/>
                    <a:pt x="19799815" y="18022650"/>
                  </a:cubicBezTo>
                  <a:lnTo>
                    <a:pt x="19799815" y="124460"/>
                  </a:lnTo>
                  <a:cubicBezTo>
                    <a:pt x="19799815" y="55880"/>
                    <a:pt x="19743934" y="0"/>
                    <a:pt x="19675354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48261" cy="10287000"/>
            <a:chOff x="0" y="0"/>
            <a:chExt cx="2857807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7807" cy="3479800"/>
            </a:xfrm>
            <a:custGeom>
              <a:avLst/>
              <a:gdLst/>
              <a:ahLst/>
              <a:cxnLst/>
              <a:rect l="l" t="t" r="r" b="b"/>
              <a:pathLst>
                <a:path w="2857807" h="3479800">
                  <a:moveTo>
                    <a:pt x="0" y="0"/>
                  </a:moveTo>
                  <a:lnTo>
                    <a:pt x="2857807" y="0"/>
                  </a:lnTo>
                  <a:lnTo>
                    <a:pt x="285780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140" y="1038865"/>
            <a:ext cx="8209270" cy="82092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5012"/>
            <a:ext cx="6503128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14920"/>
                </a:solidFill>
                <a:latin typeface="Montserrat Ultra-Bold"/>
              </a:rPr>
              <a:t>REVENUE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2674" y="4679569"/>
            <a:ext cx="6503128" cy="25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014920"/>
                </a:solidFill>
                <a:latin typeface="Poppins Light"/>
              </a:rPr>
              <a:t>Commission on each order.</a:t>
            </a:r>
          </a:p>
          <a:p>
            <a:pPr algn="l">
              <a:lnSpc>
                <a:spcPts val="5099"/>
              </a:lnSpc>
            </a:pPr>
            <a:endParaRPr lang="en-US" sz="3399">
              <a:solidFill>
                <a:srgbClr val="014920"/>
              </a:solidFill>
              <a:latin typeface="Poppins Light"/>
            </a:endParaRP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014920"/>
                </a:solidFill>
                <a:latin typeface="Poppins Light"/>
              </a:rPr>
              <a:t>Advertisement space for restaurants.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39115"/>
            <a:ext cx="18288000" cy="3247885"/>
            <a:chOff x="0" y="0"/>
            <a:chExt cx="6186311" cy="109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41265" y="1442132"/>
            <a:ext cx="7402735" cy="74027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2236" r="-3223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199250" y="457401"/>
            <a:ext cx="6746766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IMPLEMENTATION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7991" y="2278233"/>
            <a:ext cx="6868026" cy="443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Phase 1: Platform Development and Testing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Phase 2: Restaurant Partnerships and Onboarding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Phase 3: Marketing and User Acquisition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Poppins Light"/>
              </a:rPr>
              <a:t>Phase 4: Launch and Expansion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70611" y="2045535"/>
            <a:ext cx="7311250" cy="7319927"/>
            <a:chOff x="0" y="0"/>
            <a:chExt cx="8950291" cy="8960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50292" cy="8960914"/>
            </a:xfrm>
            <a:custGeom>
              <a:avLst/>
              <a:gdLst/>
              <a:ahLst/>
              <a:cxnLst/>
              <a:rect l="l" t="t" r="r" b="b"/>
              <a:pathLst>
                <a:path w="8950292" h="8960914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6821" y="0"/>
            <a:ext cx="7081179" cy="10287000"/>
            <a:chOff x="0" y="0"/>
            <a:chExt cx="2395362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5362" cy="3479800"/>
            </a:xfrm>
            <a:custGeom>
              <a:avLst/>
              <a:gdLst/>
              <a:ahLst/>
              <a:cxnLst/>
              <a:rect l="l" t="t" r="r" b="b"/>
              <a:pathLst>
                <a:path w="2395362" h="3479800">
                  <a:moveTo>
                    <a:pt x="0" y="0"/>
                  </a:moveTo>
                  <a:lnTo>
                    <a:pt x="2395362" y="0"/>
                  </a:lnTo>
                  <a:lnTo>
                    <a:pt x="2395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51428" y="1841690"/>
            <a:ext cx="6603619" cy="660361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0598" r="-940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238351" y="4395040"/>
            <a:ext cx="6952271" cy="405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3634">
                <a:solidFill>
                  <a:srgbClr val="737373"/>
                </a:solidFill>
                <a:latin typeface="Poppins Light"/>
              </a:rPr>
              <a:t>Social media campaigns.</a:t>
            </a:r>
          </a:p>
          <a:p>
            <a:pPr algn="l">
              <a:lnSpc>
                <a:spcPts val="5452"/>
              </a:lnSpc>
            </a:pPr>
            <a:r>
              <a:rPr lang="en-US" sz="3634">
                <a:solidFill>
                  <a:srgbClr val="737373"/>
                </a:solidFill>
                <a:latin typeface="Poppins Light"/>
              </a:rPr>
              <a:t>Partnerships with food bloggers and influencers.</a:t>
            </a:r>
          </a:p>
          <a:p>
            <a:pPr algn="l">
              <a:lnSpc>
                <a:spcPts val="5452"/>
              </a:lnSpc>
            </a:pPr>
            <a:r>
              <a:rPr lang="en-US" sz="3634">
                <a:solidFill>
                  <a:srgbClr val="737373"/>
                </a:solidFill>
                <a:latin typeface="Poppins Light"/>
              </a:rPr>
              <a:t>Local advertising and promotions.</a:t>
            </a:r>
          </a:p>
          <a:p>
            <a:pPr algn="l">
              <a:lnSpc>
                <a:spcPts val="5452"/>
              </a:lnSpc>
            </a:pPr>
            <a:r>
              <a:rPr lang="en-US" sz="3634">
                <a:solidFill>
                  <a:srgbClr val="737373"/>
                </a:solidFill>
                <a:latin typeface="Poppins Light"/>
              </a:rPr>
              <a:t>Referral programs.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26573" y="2071887"/>
            <a:ext cx="6541176" cy="6617383"/>
            <a:chOff x="0" y="0"/>
            <a:chExt cx="16854971" cy="170513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54971" cy="17051338"/>
            </a:xfrm>
            <a:custGeom>
              <a:avLst/>
              <a:gdLst/>
              <a:ahLst/>
              <a:cxnLst/>
              <a:rect l="l" t="t" r="r" b="b"/>
              <a:pathLst>
                <a:path w="16854971" h="17051338">
                  <a:moveTo>
                    <a:pt x="16730511" y="59690"/>
                  </a:moveTo>
                  <a:cubicBezTo>
                    <a:pt x="16766071" y="59690"/>
                    <a:pt x="16795280" y="88900"/>
                    <a:pt x="16795280" y="124460"/>
                  </a:cubicBezTo>
                  <a:lnTo>
                    <a:pt x="16795280" y="16926877"/>
                  </a:lnTo>
                  <a:cubicBezTo>
                    <a:pt x="16795280" y="16962438"/>
                    <a:pt x="16766071" y="16991647"/>
                    <a:pt x="16730511" y="16991647"/>
                  </a:cubicBezTo>
                  <a:lnTo>
                    <a:pt x="124460" y="16991647"/>
                  </a:lnTo>
                  <a:cubicBezTo>
                    <a:pt x="88900" y="16991647"/>
                    <a:pt x="59690" y="16962438"/>
                    <a:pt x="59690" y="169268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730511" y="59690"/>
                  </a:lnTo>
                  <a:moveTo>
                    <a:pt x="16730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926877"/>
                  </a:lnTo>
                  <a:cubicBezTo>
                    <a:pt x="0" y="16995457"/>
                    <a:pt x="55880" y="17051338"/>
                    <a:pt x="124460" y="17051338"/>
                  </a:cubicBezTo>
                  <a:lnTo>
                    <a:pt x="16730511" y="17051338"/>
                  </a:lnTo>
                  <a:cubicBezTo>
                    <a:pt x="16799091" y="17051338"/>
                    <a:pt x="16854971" y="16995457"/>
                    <a:pt x="16854971" y="16926877"/>
                  </a:cubicBezTo>
                  <a:lnTo>
                    <a:pt x="16854971" y="124460"/>
                  </a:lnTo>
                  <a:cubicBezTo>
                    <a:pt x="16854971" y="55880"/>
                    <a:pt x="16799091" y="0"/>
                    <a:pt x="1673051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5461" y="1986162"/>
            <a:ext cx="6624718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MARKETING STRATEGY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312</Words>
  <Application>Microsoft Office PowerPoint</Application>
  <PresentationFormat>Custom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 Ultra-Bold</vt:lpstr>
      <vt:lpstr>Poppins Light</vt:lpstr>
      <vt:lpstr>Poppins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Used: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Kavya Chinni</cp:lastModifiedBy>
  <cp:revision>3</cp:revision>
  <dcterms:created xsi:type="dcterms:W3CDTF">2006-08-16T00:00:00Z</dcterms:created>
  <dcterms:modified xsi:type="dcterms:W3CDTF">2024-05-23T05:05:55Z</dcterms:modified>
  <dc:identifier>DAGF7LP-i7I</dc:identifier>
</cp:coreProperties>
</file>